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710" r:id="rId3"/>
    <p:sldMasterId id="2147483722" r:id="rId4"/>
    <p:sldMasterId id="2147483734" r:id="rId5"/>
  </p:sldMasterIdLst>
  <p:notesMasterIdLst>
    <p:notesMasterId r:id="rId31"/>
  </p:notesMasterIdLst>
  <p:sldIdLst>
    <p:sldId id="259" r:id="rId6"/>
    <p:sldId id="1243" r:id="rId7"/>
    <p:sldId id="1258" r:id="rId8"/>
    <p:sldId id="1222" r:id="rId9"/>
    <p:sldId id="1496" r:id="rId10"/>
    <p:sldId id="1190" r:id="rId11"/>
    <p:sldId id="10186" r:id="rId12"/>
    <p:sldId id="1247" r:id="rId13"/>
    <p:sldId id="1597" r:id="rId14"/>
    <p:sldId id="1236" r:id="rId15"/>
    <p:sldId id="2210" r:id="rId16"/>
    <p:sldId id="1245" r:id="rId17"/>
    <p:sldId id="1248" r:id="rId18"/>
    <p:sldId id="1249" r:id="rId19"/>
    <p:sldId id="1251" r:id="rId20"/>
    <p:sldId id="1250" r:id="rId21"/>
    <p:sldId id="1246" r:id="rId22"/>
    <p:sldId id="10191" r:id="rId23"/>
    <p:sldId id="2211" r:id="rId24"/>
    <p:sldId id="10194" r:id="rId25"/>
    <p:sldId id="10195" r:id="rId26"/>
    <p:sldId id="1604" r:id="rId27"/>
    <p:sldId id="2212" r:id="rId28"/>
    <p:sldId id="2204" r:id="rId29"/>
    <p:sldId id="1019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89482" autoAdjust="0"/>
  </p:normalViewPr>
  <p:slideViewPr>
    <p:cSldViewPr snapToGrid="0">
      <p:cViewPr>
        <p:scale>
          <a:sx n="75" d="100"/>
          <a:sy n="75" d="100"/>
        </p:scale>
        <p:origin x="16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58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716339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05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3" y="5336850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8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2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4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60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3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7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4" y="5387515"/>
            <a:ext cx="5333775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4" y="6229835"/>
            <a:ext cx="5333775" cy="4571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8" y="5941839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3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42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5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1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58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2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1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1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1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2023/11/10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87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4" y="1805994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9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2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7" y="6100776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3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1" y="6100776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11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78192C-617A-4555-9843-61AB28734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A88244-4720-4EA2-9379-343812C6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1ACE7D-9533-4D52-9AE6-56CD76AA1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BB17-B592-4CDB-972C-5B22D24B6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198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F01DDA-AA22-4A7B-A602-5F731AB990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BE7710-3726-4793-A95A-D9733081E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5505C-F5F6-4B67-9E49-200E53A49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3FD36-FE5A-4575-9BDC-9FA9D7248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572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E130E-11AA-4E8B-8241-88C6904F7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FD532D-6707-4632-B26D-E8837D737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47D053-B6C5-4D62-A242-633A3E972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49FFC-D83A-49A8-A70F-406658B61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050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8A979-AA6A-41A1-885F-D9DCDBCC70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D70CC-4F2E-476A-9E1B-6992CBD66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962D0-2793-4FA6-958E-D8EB6EA85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0254C-67FD-46C3-AA82-E577143DF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324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9BBA252-E20E-41D3-9AAC-786B325C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BF347D-A12A-409F-842B-CEAE46FD20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866A43-5CDF-4345-9491-B162CF4D6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3857-1629-40B4-BEC9-31612E7C2B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347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E0F87E-CF73-4097-8A6C-A271F21AA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4FDB2A-9386-4A2D-993C-BCAEB4C14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A3E09B-A728-4071-995F-8C834B800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4BEB-43CF-48D6-A22C-103D98D8DA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9646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9AE076D-8F03-4FCA-A7A6-3B8F7EED41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8A0E698-6787-4FF4-A0A5-75F066499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EF2336-72E2-49E7-9C9B-1280B1C35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DDB9A-988A-41BA-B9A2-1B441A9B0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6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C1AB6-3260-4D4A-A839-6FEA70A7DD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57F4-854B-44B6-85CC-867B2C3A9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94C7C-7F98-414A-8DA1-DF4E9CC923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1EB8B-5445-4FDE-BDA6-95DD0AA30B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070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BBBC9-616D-434A-B7FF-8693B753A2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B37FC-E994-406A-841E-5FCF3EB82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7741-F3E0-4E3D-A477-2B5603347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4F1CF-E04C-4649-9168-8481EA4F30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3553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ABD468-E490-4D03-9D78-B5CEF501DD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BF112-6B44-4D36-A343-445147C6F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371A9A-CE27-4688-9468-F406C7102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ED5C5-E631-467F-94F3-C449DF104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474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32B7A3-EAEA-4034-B563-0F35CE7E91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D9B48E-6EE3-45B8-A40A-F4AEAD29B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F748FA-4A59-418C-9B9B-E04A7AC9C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18213-2096-4097-A2A2-7950BBECA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686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4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74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1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4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29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3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83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47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4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05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7063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03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7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0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029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6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183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90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13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23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1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74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7340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94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7" y="341949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29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3" y="2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3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9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3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86029" indent="-286029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8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1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70000"/>
        <a:buFontTx/>
        <a:buBlip>
          <a:blip r:embed="rId15"/>
        </a:buBlip>
        <a:defRPr sz="15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2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60000"/>
        <a:buFontTx/>
        <a:buBlip>
          <a:blip r:embed="rId15"/>
        </a:buBlip>
        <a:defRPr sz="135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3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4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7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7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184AAF-A808-49EF-A31A-ED0E9C01E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418D2F-1F6A-42EA-9D02-FA2FD74DF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61789C3-E2EA-45C8-B45B-9990A86CA7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1BF68D-6EF1-42E8-B2A2-BCE3DCC487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D229524-6734-4D7D-910B-D0EE6AAA2F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CC82EB1-AD40-40E1-8D4E-1277E96CCA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14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9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tiff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26.png"/><Relationship Id="rId7" Type="http://schemas.openxmlformats.org/officeDocument/2006/relationships/image" Target="../media/image1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0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Relationship Id="rId9" Type="http://schemas.openxmlformats.org/officeDocument/2006/relationships/image" Target="../media/image1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/>
              <a:t>神经</a:t>
            </a:r>
            <a:r>
              <a:rPr lang="zh-CN" altLang="en-US" dirty="0"/>
              <a:t>网络的相图分析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2023年11月10日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820" y="356366"/>
            <a:ext cx="7886700" cy="442778"/>
          </a:xfrm>
        </p:spPr>
        <p:txBody>
          <a:bodyPr>
            <a:noAutofit/>
          </a:bodyPr>
          <a:lstStyle/>
          <a:p>
            <a:pPr algn="ctr"/>
            <a:r>
              <a:rPr lang="en-US" altLang="zh-CN" b="1" dirty="0"/>
              <a:t>Setup</a:t>
            </a:r>
            <a:endParaRPr lang="zh-CN" alt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353DDC-177A-CF4A-9CD7-95266CAD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181"/>
            <a:ext cx="10515600" cy="4959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layer </a:t>
            </a:r>
            <a:r>
              <a:rPr lang="en-US" dirty="0" err="1"/>
              <a:t>ReLU</a:t>
            </a:r>
            <a:r>
              <a:rPr lang="en-US" dirty="0"/>
              <a:t> network at infinite-width limit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gradient 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Scaling parameters and infinite-width limit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A0D8C-C4A5-6445-91F6-AFB28212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80" y="1726478"/>
            <a:ext cx="3352336" cy="9065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B1069B-A252-4849-B456-431CBCBCC291}"/>
              </a:ext>
            </a:extLst>
          </p:cNvPr>
          <p:cNvSpPr/>
          <p:nvPr/>
        </p:nvSpPr>
        <p:spPr>
          <a:xfrm>
            <a:off x="2839076" y="2182128"/>
            <a:ext cx="314892" cy="327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9B3F9-4058-9845-9745-4D4C24F9A7A3}"/>
              </a:ext>
            </a:extLst>
          </p:cNvPr>
          <p:cNvGrpSpPr/>
          <p:nvPr/>
        </p:nvGrpSpPr>
        <p:grpSpPr>
          <a:xfrm>
            <a:off x="5526966" y="1918489"/>
            <a:ext cx="4464554" cy="465830"/>
            <a:chOff x="5785096" y="1934959"/>
            <a:chExt cx="4464554" cy="4658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EE718-6672-A94D-87D6-5F9FA9080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0CD5E2-73EA-1240-908E-F612218DA3BC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8FEED6-C477-0940-9A4E-DA3B4FB1C38A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39D2B-123D-0E4E-8856-8BC57DDF3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80" y="3068050"/>
            <a:ext cx="4681001" cy="609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68807-86AF-514D-B263-523DBB2D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66" y="3729431"/>
            <a:ext cx="6817402" cy="16329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29B66-F7E8-6B42-A29C-2D765069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617" y="5873599"/>
            <a:ext cx="2749809" cy="721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26FD6-4A5E-3C47-8172-629D907C8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4487" y="5873599"/>
            <a:ext cx="4285163" cy="690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/>
              <p:nvPr/>
            </p:nvSpPr>
            <p:spPr>
              <a:xfrm>
                <a:off x="10424131" y="1726478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31" y="1726478"/>
                <a:ext cx="1657719" cy="736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55B4AE40-5988-E874-8E8C-25E9D523625B}"/>
              </a:ext>
            </a:extLst>
          </p:cNvPr>
          <p:cNvSpPr/>
          <p:nvPr/>
        </p:nvSpPr>
        <p:spPr>
          <a:xfrm>
            <a:off x="200791" y="64945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01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AE19-445E-3049-8BA6-D01418E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347"/>
            <a:ext cx="10515600" cy="6318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Phase diagram</a:t>
            </a:r>
          </a:p>
        </p:txBody>
      </p:sp>
      <p:pic>
        <p:nvPicPr>
          <p:cNvPr id="1026" name="Picture 2" descr="phase diagram">
            <a:extLst>
              <a:ext uri="{FF2B5EF4-FFF2-40B4-BE49-F238E27FC236}">
                <a16:creationId xmlns:a16="http://schemas.microsoft.com/office/drawing/2014/main" id="{1B10E43B-6817-7243-BD19-B1D6E5CE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6" y="1152957"/>
            <a:ext cx="5060909" cy="37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/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matter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states of matter &lt;-&gt; environment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(phase transition happens at infinite size limit)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solid, liquid, gas &lt;-&gt; pressure, temperature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two-layer 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training dynamics &lt;-&gt; initialization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→∞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&lt;-&gt;?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blipFill>
                <a:blip r:embed="rId3"/>
                <a:stretch>
                  <a:fillRect l="-1653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F15F7E-0145-C54F-8C53-CA38A28C6CEC}"/>
              </a:ext>
            </a:extLst>
          </p:cNvPr>
          <p:cNvSpPr txBox="1"/>
          <p:nvPr/>
        </p:nvSpPr>
        <p:spPr>
          <a:xfrm>
            <a:off x="802313" y="4985864"/>
            <a:ext cx="10813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coordinates of phase diagram (in analogy to pressure, temperature)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Effectively independent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Dynamical similarity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Differentiation capability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BD67-0CEB-814B-9F9F-35B464D9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352" y="5513029"/>
            <a:ext cx="5651500" cy="78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A202A4-8924-587D-AFA2-C57604FB4580}"/>
              </a:ext>
            </a:extLst>
          </p:cNvPr>
          <p:cNvSpPr/>
          <p:nvPr/>
        </p:nvSpPr>
        <p:spPr>
          <a:xfrm>
            <a:off x="200791" y="64945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2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639-2259-534F-ACAA-3A1EF3A2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48" y="365126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Initialization methods with their scaling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045-EA33-1E49-90C1-02054779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5BFDD-A260-EF4C-8318-0C8E49B3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"/>
          <a:stretch/>
        </p:blipFill>
        <p:spPr>
          <a:xfrm>
            <a:off x="379991" y="1234605"/>
            <a:ext cx="11063547" cy="504508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BDE7DE9-E5AB-449B-9986-8CB310840604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84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8" y="240971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181"/>
                <a:ext cx="10515600" cy="52320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000" dirty="0"/>
                  <a:t>Linear regime (with ASI)</a:t>
                </a:r>
              </a:p>
              <a:p>
                <a:endParaRPr lang="en-US" sz="3000" dirty="0"/>
              </a:p>
              <a:p>
                <a:r>
                  <a:rPr lang="en-US" sz="3000" dirty="0"/>
                  <a:t>Relative distance</a:t>
                </a:r>
              </a:p>
              <a:p>
                <a:endParaRPr lang="en-US" sz="3000" dirty="0"/>
              </a:p>
              <a:p>
                <a:endParaRPr lang="en-US" sz="3000" dirty="0"/>
              </a:p>
              <a:p>
                <a:pPr marL="0" indent="0">
                  <a:buNone/>
                </a:pPr>
                <a:r>
                  <a:rPr lang="en-US" sz="3000" dirty="0">
                    <a:solidFill>
                      <a:srgbClr val="0000FF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000" dirty="0">
                    <a:solidFill>
                      <a:srgbClr val="0000FF"/>
                    </a:solidFill>
                  </a:rPr>
                  <a:t>,</a:t>
                </a:r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Linear regime: </a:t>
                </a:r>
              </a:p>
              <a:p>
                <a:endParaRPr lang="en-US" sz="3000" dirty="0"/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Condensed regime:</a:t>
                </a:r>
              </a:p>
              <a:p>
                <a:endParaRPr lang="en-US" sz="3000" dirty="0"/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Critical regime: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181"/>
                <a:ext cx="10515600" cy="5232064"/>
              </a:xfrm>
              <a:blipFill>
                <a:blip r:embed="rId2"/>
                <a:stretch>
                  <a:fillRect l="-1206" t="-2913" b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676F71-39EA-B74B-A400-7BCFEBE2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39"/>
          <a:stretch/>
        </p:blipFill>
        <p:spPr>
          <a:xfrm>
            <a:off x="1459491" y="1617573"/>
            <a:ext cx="4226746" cy="521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A4867-0B92-CC40-B527-5070E97C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80" y="2579102"/>
            <a:ext cx="4166185" cy="814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E60B90-B9DB-DD4E-A300-B1BA04026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6" r="1"/>
          <a:stretch/>
        </p:blipFill>
        <p:spPr>
          <a:xfrm>
            <a:off x="8447876" y="1433182"/>
            <a:ext cx="3420941" cy="92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AB184-DF9F-754F-B3E6-BE9D7AAA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632" y="4018789"/>
            <a:ext cx="2860865" cy="582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91067-E5CE-6040-AB5F-09EAF8924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632" y="4953480"/>
            <a:ext cx="3251374" cy="582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574815-5725-5649-81AA-31FE1A840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3544" y="5879006"/>
            <a:ext cx="3255462" cy="58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5A43F-F1CF-A843-892C-E7B3DF8C3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462" y="2697797"/>
            <a:ext cx="2973274" cy="42805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ADF9B52-26A3-C346-E2D0-C89CFF84DE39}"/>
              </a:ext>
            </a:extLst>
          </p:cNvPr>
          <p:cNvSpPr/>
          <p:nvPr/>
        </p:nvSpPr>
        <p:spPr>
          <a:xfrm>
            <a:off x="200791" y="64945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85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8" y="240971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identification through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/>
              <p:nvPr/>
            </p:nvSpPr>
            <p:spPr>
              <a:xfrm>
                <a:off x="178161" y="1582791"/>
                <a:ext cx="9118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1" y="1582791"/>
                <a:ext cx="911853" cy="369332"/>
              </a:xfrm>
              <a:prstGeom prst="rect">
                <a:avLst/>
              </a:prstGeom>
              <a:blipFill>
                <a:blip r:embed="rId2"/>
                <a:stretch>
                  <a:fillRect l="-6849" r="-821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379D6C5-32AB-EF40-A1B2-C0D74BE0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517"/>
            <a:ext cx="12192000" cy="280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57745-7043-634F-B123-84FEE7EB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792" y="1289850"/>
            <a:ext cx="2688984" cy="71766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09FB2C9-AB50-4A0F-9720-A6E4A7FB4D3E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A549D0-E9F8-60B8-D380-BBDEB608CE61}"/>
                  </a:ext>
                </a:extLst>
              </p:cNvPr>
              <p:cNvSpPr txBox="1"/>
              <p:nvPr/>
            </p:nvSpPr>
            <p:spPr>
              <a:xfrm>
                <a:off x="8551333" y="5350010"/>
                <a:ext cx="2951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A549D0-E9F8-60B8-D380-BBDEB608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33" y="5350010"/>
                <a:ext cx="2951976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D39743-C3C0-A445-9160-F22B680948FC}"/>
                  </a:ext>
                </a:extLst>
              </p:cNvPr>
              <p:cNvSpPr txBox="1"/>
              <p:nvPr/>
            </p:nvSpPr>
            <p:spPr>
              <a:xfrm>
                <a:off x="8221134" y="5759817"/>
                <a:ext cx="411190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D39743-C3C0-A445-9160-F22B68094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34" y="5759817"/>
                <a:ext cx="4111909" cy="392993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9D3CB841-2A2A-D001-BD0C-B6E1451BF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4" y="5159240"/>
            <a:ext cx="5651500" cy="78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59888-F409-AFFB-1E59-1C3E2F410DE9}"/>
                  </a:ext>
                </a:extLst>
              </p:cNvPr>
              <p:cNvSpPr txBox="1"/>
              <p:nvPr/>
            </p:nvSpPr>
            <p:spPr>
              <a:xfrm>
                <a:off x="7546689" y="4892435"/>
                <a:ext cx="464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The following two case have 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59888-F409-AFFB-1E59-1C3E2F41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689" y="4892435"/>
                <a:ext cx="4645311" cy="369332"/>
              </a:xfrm>
              <a:prstGeom prst="rect">
                <a:avLst/>
              </a:prstGeom>
              <a:blipFill>
                <a:blip r:embed="rId8"/>
                <a:stretch>
                  <a:fillRect l="-118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8" y="240971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identification through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D0E27-AC17-AC46-B66D-6A4395B3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" y="1519962"/>
            <a:ext cx="5972023" cy="3858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DC7CE-F044-1043-8AA0-D2472976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96" y="1676541"/>
            <a:ext cx="5525956" cy="3567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E4333-CB67-534B-84DB-8BD7CD7A51DE}"/>
              </a:ext>
            </a:extLst>
          </p:cNvPr>
          <p:cNvSpPr txBox="1"/>
          <p:nvPr/>
        </p:nvSpPr>
        <p:spPr>
          <a:xfrm>
            <a:off x="1707687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Synthetic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92560-5E53-A74A-A6FA-D571486CEC47}"/>
              </a:ext>
            </a:extLst>
          </p:cNvPr>
          <p:cNvSpPr txBox="1"/>
          <p:nvPr/>
        </p:nvSpPr>
        <p:spPr>
          <a:xfrm>
            <a:off x="7679710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MNIST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57C361B-6F6D-42BC-8928-EE4A1E038A49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62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8" y="240971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separation -- theorems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AE095-9C14-734E-B91A-B9FCEC30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0" y="984815"/>
            <a:ext cx="10724520" cy="3139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EB84F-EDC5-DF43-A8B2-1CCEC5A77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75" r="45600"/>
          <a:stretch/>
        </p:blipFill>
        <p:spPr>
          <a:xfrm>
            <a:off x="0" y="3483294"/>
            <a:ext cx="3645489" cy="33494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ABD9BC-70C9-4955-A93E-A7B2CBB8CDA1}"/>
              </a:ext>
            </a:extLst>
          </p:cNvPr>
          <p:cNvSpPr txBox="1"/>
          <p:nvPr/>
        </p:nvSpPr>
        <p:spPr>
          <a:xfrm>
            <a:off x="3645489" y="633149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79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4331-7E52-7642-A422-B047DE28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8" y="42194"/>
            <a:ext cx="10745912" cy="62728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561267-D0CA-1522-BE4A-DF0AEA3C0292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50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011" y="1427566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21DDC-EC3E-E218-0FCF-39D16AF1E28C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80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Linear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66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E2820-4ECC-B841-92D1-BDAE42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8" y="2143838"/>
            <a:ext cx="11378985" cy="282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388E0-367C-EE48-92AC-AA4C3ECD9C32}"/>
              </a:ext>
            </a:extLst>
          </p:cNvPr>
          <p:cNvSpPr txBox="1"/>
          <p:nvPr/>
        </p:nvSpPr>
        <p:spPr>
          <a:xfrm>
            <a:off x="3020468" y="220019"/>
            <a:ext cx="595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458832-ECDB-495A-A882-95A610EE4C15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7568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090"/>
            <a:ext cx="9144000" cy="563562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AB62B-61A3-42B1-87C4-2981EED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8" y="2362200"/>
            <a:ext cx="7837774" cy="4495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30B6F-0996-4366-96C3-476ADC5190E5}"/>
              </a:ext>
            </a:extLst>
          </p:cNvPr>
          <p:cNvSpPr txBox="1"/>
          <p:nvPr/>
        </p:nvSpPr>
        <p:spPr>
          <a:xfrm>
            <a:off x="8276732" y="6457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88AF33-CD69-4EC6-A143-1EE1705C12AD}"/>
              </a:ext>
            </a:extLst>
          </p:cNvPr>
          <p:cNvSpPr txBox="1"/>
          <p:nvPr/>
        </p:nvSpPr>
        <p:spPr>
          <a:xfrm>
            <a:off x="4343400" y="64008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 for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blipFill>
                <a:blip r:embed="rId4"/>
                <a:stretch>
                  <a:fillRect l="-1416" t="-26667" r="-7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2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Critical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71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A967E-EF84-737E-3CFC-A6AC954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Mean field regime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811A2B-321E-29ED-F886-F8AB3122157F}"/>
                  </a:ext>
                </a:extLst>
              </p:cNvPr>
              <p:cNvSpPr txBox="1"/>
              <p:nvPr/>
            </p:nvSpPr>
            <p:spPr>
              <a:xfrm>
                <a:off x="3341915" y="1578638"/>
                <a:ext cx="6096000" cy="325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3200" dirty="0">
                    <a:solidFill>
                      <a:schemeClr val="tx2"/>
                    </a:solidFill>
                  </a:rPr>
                  <a:t>,</a:t>
                </a:r>
                <a:r>
                  <a:rPr lang="zh-CN" altLang="en-US" sz="3200" dirty="0">
                    <a:solidFill>
                      <a:schemeClr val="tx2"/>
                    </a:solidFill>
                  </a:rPr>
                  <a:t> </a:t>
                </a:r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3200" dirty="0">
                    <a:solidFill>
                      <a:schemeClr val="tx2"/>
                    </a:solidFill>
                  </a:rPr>
                  <a:t>As m goes to infinity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tx2"/>
                    </a:solidFill>
                  </a:rPr>
                  <a:t>,</a:t>
                </a:r>
                <a:r>
                  <a:rPr lang="zh-CN" altLang="en-US" sz="3200" dirty="0">
                    <a:solidFill>
                      <a:schemeClr val="tx2"/>
                    </a:solidFill>
                  </a:rPr>
                  <a:t> </a:t>
                </a:r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CN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811A2B-321E-29ED-F886-F8AB3122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15" y="1578638"/>
                <a:ext cx="6096000" cy="3259995"/>
              </a:xfrm>
              <a:prstGeom prst="rect">
                <a:avLst/>
              </a:prstGeom>
              <a:blipFill>
                <a:blip r:embed="rId2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9B75360-217C-FD54-739C-9446688D7EDF}"/>
              </a:ext>
            </a:extLst>
          </p:cNvPr>
          <p:cNvSpPr txBox="1"/>
          <p:nvPr/>
        </p:nvSpPr>
        <p:spPr>
          <a:xfrm>
            <a:off x="4691743" y="4838633"/>
            <a:ext cx="3396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This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 a non-linear regime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93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Condensed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36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3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00F52-6DAE-1634-089C-64128626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60D6B9-D57A-FF5E-B6F1-48660B17F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小初始化：凝聚区域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参数凝聚到少数几个方向</a:t>
                </a:r>
                <a:endParaRPr lang="en-US" altLang="zh-CN" dirty="0"/>
              </a:p>
              <a:p>
                <a:r>
                  <a:rPr lang="zh-CN" altLang="en-US" dirty="0"/>
                  <a:t>大初始化：线性区域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 for any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r>
                  <a:rPr lang="zh-CN" altLang="en-US" dirty="0"/>
                  <a:t>临界区域</a:t>
                </a:r>
                <a:endParaRPr lang="en-US" altLang="zh-CN" dirty="0"/>
              </a:p>
              <a:p>
                <a:pPr lvl="1"/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Mean-</a:t>
                </a:r>
                <a:r>
                  <a:rPr lang="en-US" altLang="zh-CN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</a:rPr>
                  <a:t>field regime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60D6B9-D57A-FF5E-B6F1-48660B17F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85D730A6-0E30-EEF1-2036-9CD8F547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68" y="3142620"/>
            <a:ext cx="5239192" cy="3058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0004128-AB58-50D1-15F4-DA3D3E0A1DFC}"/>
              </a:ext>
            </a:extLst>
          </p:cNvPr>
          <p:cNvSpPr/>
          <p:nvPr/>
        </p:nvSpPr>
        <p:spPr>
          <a:xfrm>
            <a:off x="213360" y="6397043"/>
            <a:ext cx="11896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88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AE19-445E-3049-8BA6-D01418E9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347"/>
            <a:ext cx="10515600" cy="6318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Phase diagram</a:t>
            </a:r>
          </a:p>
        </p:txBody>
      </p:sp>
      <p:pic>
        <p:nvPicPr>
          <p:cNvPr id="1026" name="Picture 2" descr="phase diagram">
            <a:extLst>
              <a:ext uri="{FF2B5EF4-FFF2-40B4-BE49-F238E27FC236}">
                <a16:creationId xmlns:a16="http://schemas.microsoft.com/office/drawing/2014/main" id="{1B10E43B-6817-7243-BD19-B1D6E5CE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6" y="1152957"/>
            <a:ext cx="5060909" cy="37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/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matter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states of matter &lt;-&gt; environment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(phase transition happens at infinite size limit)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solid, liquid, gas &lt;-&gt; pressure, temperature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two-layer 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training dynamics &lt;-&gt; initialization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→∞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&lt;-&gt;?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blipFill>
                <a:blip r:embed="rId3"/>
                <a:stretch>
                  <a:fillRect l="-1653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83658F-52A1-716F-9611-DF23C9E34CA4}"/>
              </a:ext>
            </a:extLst>
          </p:cNvPr>
          <p:cNvSpPr/>
          <p:nvPr/>
        </p:nvSpPr>
        <p:spPr>
          <a:xfrm>
            <a:off x="228600" y="62956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947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783B1D-6422-B14D-85F5-ED899BDDB36D}"/>
              </a:ext>
            </a:extLst>
          </p:cNvPr>
          <p:cNvSpPr txBox="1"/>
          <p:nvPr/>
        </p:nvSpPr>
        <p:spPr>
          <a:xfrm>
            <a:off x="661011" y="226342"/>
            <a:ext cx="1088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Picture of deep learning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with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implicit bias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97635A-BDB4-C74E-8D29-B13F8F35DFBD}"/>
              </a:ext>
            </a:extLst>
          </p:cNvPr>
          <p:cNvGrpSpPr/>
          <p:nvPr/>
        </p:nvGrpSpPr>
        <p:grpSpPr>
          <a:xfrm>
            <a:off x="2464191" y="1235348"/>
            <a:ext cx="8461733" cy="5251399"/>
            <a:chOff x="2464191" y="1235348"/>
            <a:chExt cx="8461733" cy="52513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B96A-3874-FA4D-BC50-977689984472}"/>
                </a:ext>
              </a:extLst>
            </p:cNvPr>
            <p:cNvSpPr/>
            <p:nvPr/>
          </p:nvSpPr>
          <p:spPr>
            <a:xfrm>
              <a:off x="2464191" y="1235348"/>
              <a:ext cx="8461733" cy="52513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67E4DB-CE13-AE46-A3FF-0DC99BEA4F0D}"/>
                </a:ext>
              </a:extLst>
            </p:cNvPr>
            <p:cNvSpPr/>
            <p:nvPr/>
          </p:nvSpPr>
          <p:spPr>
            <a:xfrm>
              <a:off x="4373880" y="1615440"/>
              <a:ext cx="6380479" cy="4632960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1AC60D-AF24-5F42-AAD3-CAB609ADEA38}"/>
                </a:ext>
              </a:extLst>
            </p:cNvPr>
            <p:cNvSpPr/>
            <p:nvPr/>
          </p:nvSpPr>
          <p:spPr>
            <a:xfrm>
              <a:off x="5590486" y="2958870"/>
              <a:ext cx="3472412" cy="2509659"/>
            </a:xfrm>
            <a:prstGeom prst="ellipse">
              <a:avLst/>
            </a:prstGeom>
            <a:solidFill>
              <a:srgbClr val="00F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Connector: Curved 7">
              <a:extLst>
                <a:ext uri="{FF2B5EF4-FFF2-40B4-BE49-F238E27FC236}">
                  <a16:creationId xmlns:a16="http://schemas.microsoft.com/office/drawing/2014/main" id="{5DF4225B-40F7-6545-BDC5-784169F2B03D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4593954" y="2269801"/>
              <a:ext cx="2308705" cy="79178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0246C-5238-354B-A689-2F6FF5E1A125}"/>
                </a:ext>
              </a:extLst>
            </p:cNvPr>
            <p:cNvSpPr/>
            <p:nvPr/>
          </p:nvSpPr>
          <p:spPr>
            <a:xfrm>
              <a:off x="4414976" y="2183968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54A6B0-7AE6-7943-B841-6214444C1CD6}"/>
                </a:ext>
              </a:extLst>
            </p:cNvPr>
            <p:cNvSpPr/>
            <p:nvPr/>
          </p:nvSpPr>
          <p:spPr>
            <a:xfrm>
              <a:off x="6813170" y="3061587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06A686-3DB4-854D-AD8F-0974E4FE34B4}"/>
                </a:ext>
              </a:extLst>
            </p:cNvPr>
            <p:cNvSpPr/>
            <p:nvPr/>
          </p:nvSpPr>
          <p:spPr>
            <a:xfrm>
              <a:off x="2916577" y="5584578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Parameter space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6F4B02-2467-7740-A68F-3B0F4AB65499}"/>
                </a:ext>
              </a:extLst>
            </p:cNvPr>
            <p:cNvSpPr/>
            <p:nvPr/>
          </p:nvSpPr>
          <p:spPr>
            <a:xfrm>
              <a:off x="6302067" y="5430985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 minima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5D954B-755A-674D-87F5-D569CB96F5BC}"/>
                </a:ext>
              </a:extLst>
            </p:cNvPr>
            <p:cNvSpPr txBox="1"/>
            <p:nvPr/>
          </p:nvSpPr>
          <p:spPr>
            <a:xfrm>
              <a:off x="6381509" y="3147420"/>
              <a:ext cx="1750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frequency interpolations</a:t>
              </a: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C1DD2B04-287A-40CB-A7DD-9242EB80099B}"/>
                </a:ext>
              </a:extLst>
            </p:cNvPr>
            <p:cNvSpPr/>
            <p:nvPr/>
          </p:nvSpPr>
          <p:spPr>
            <a:xfrm>
              <a:off x="3489996" y="1649753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Initialization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87A8ED-6D52-AE4E-8E72-32CC5E04CB19}"/>
              </a:ext>
            </a:extLst>
          </p:cNvPr>
          <p:cNvSpPr txBox="1"/>
          <p:nvPr/>
        </p:nvSpPr>
        <p:spPr>
          <a:xfrm>
            <a:off x="340196" y="2958870"/>
            <a:ext cx="2552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  dynamics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356159-FC61-FBA5-C105-D9371B4CA81F}"/>
              </a:ext>
            </a:extLst>
          </p:cNvPr>
          <p:cNvSpPr/>
          <p:nvPr/>
        </p:nvSpPr>
        <p:spPr>
          <a:xfrm>
            <a:off x="7291352" y="2958870"/>
            <a:ext cx="45719" cy="2472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9EADC-224A-C93C-335C-8BB5A0B204D2}"/>
              </a:ext>
            </a:extLst>
          </p:cNvPr>
          <p:cNvSpPr txBox="1"/>
          <p:nvPr/>
        </p:nvSpPr>
        <p:spPr>
          <a:xfrm>
            <a:off x="5918200" y="3916680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Linear regime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BC6355-5D26-8AF8-9A3C-EE013F3942B4}"/>
              </a:ext>
            </a:extLst>
          </p:cNvPr>
          <p:cNvSpPr txBox="1"/>
          <p:nvPr/>
        </p:nvSpPr>
        <p:spPr>
          <a:xfrm>
            <a:off x="7620824" y="3931920"/>
            <a:ext cx="135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Non-Linear regime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B768FE-BBDA-D88A-B6AA-51242EE48EC5}"/>
              </a:ext>
            </a:extLst>
          </p:cNvPr>
          <p:cNvSpPr txBox="1"/>
          <p:nvPr/>
        </p:nvSpPr>
        <p:spPr>
          <a:xfrm>
            <a:off x="6129205" y="4514335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Nearest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solution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4F13BE-8C20-0E42-1690-61BF9B0CEC60}"/>
              </a:ext>
            </a:extLst>
          </p:cNvPr>
          <p:cNvSpPr txBox="1"/>
          <p:nvPr/>
        </p:nvSpPr>
        <p:spPr>
          <a:xfrm>
            <a:off x="7362032" y="4584929"/>
            <a:ext cx="14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Condensation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B1B414-BAAD-082A-CB06-32444C18AE2F}"/>
              </a:ext>
            </a:extLst>
          </p:cNvPr>
          <p:cNvSpPr/>
          <p:nvPr/>
        </p:nvSpPr>
        <p:spPr>
          <a:xfrm>
            <a:off x="214387" y="6468385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1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54"/>
    </mc:Choice>
    <mc:Fallback xmlns="">
      <p:transition spd="slow" advTm="96054"/>
    </mc:Fallback>
  </mc:AlternateContent>
  <p:extLst>
    <p:ext uri="{E180D4A7-C9FB-4DFB-919C-405C955672EB}">
      <p14:showEvtLst xmlns:p14="http://schemas.microsoft.com/office/powerpoint/2010/main">
        <p14:playEvt time="13762" objId="4"/>
        <p14:stopEvt time="47142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The key factors for regimes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492635-A0EE-4D13-AE7C-17920F25AE51}"/>
              </a:ext>
            </a:extLst>
          </p:cNvPr>
          <p:cNvSpPr txBox="1"/>
          <p:nvPr/>
        </p:nvSpPr>
        <p:spPr>
          <a:xfrm>
            <a:off x="0" y="642540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[6] Luo#,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8522D92-8F49-4773-ACC1-D2B0028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2673483"/>
            <a:ext cx="4107134" cy="1110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/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affects the non-linearity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blipFill>
                <a:blip r:embed="rId4"/>
                <a:stretch>
                  <a:fillRect l="-191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8422EC82-F22D-45FA-BC51-52E2B7C3DBD8}"/>
              </a:ext>
            </a:extLst>
          </p:cNvPr>
          <p:cNvSpPr/>
          <p:nvPr/>
        </p:nvSpPr>
        <p:spPr>
          <a:xfrm rot="10800000">
            <a:off x="6198964" y="3397405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BD6B66-A05E-4EB5-B822-38238CC061D9}"/>
              </a:ext>
            </a:extLst>
          </p:cNvPr>
          <p:cNvSpPr txBox="1"/>
          <p:nvPr/>
        </p:nvSpPr>
        <p:spPr>
          <a:xfrm>
            <a:off x="3908261" y="1367661"/>
            <a:ext cx="669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non-linear activation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83AC1137-3B9F-43DF-970C-23A8445D42C0}"/>
              </a:ext>
            </a:extLst>
          </p:cNvPr>
          <p:cNvSpPr/>
          <p:nvPr/>
        </p:nvSpPr>
        <p:spPr>
          <a:xfrm>
            <a:off x="5767784" y="1972822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4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2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090"/>
            <a:ext cx="9144000" cy="563562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AB62B-61A3-42B1-87C4-2981EED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8" y="2362200"/>
            <a:ext cx="7837774" cy="4495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30B6F-0996-4366-96C3-476ADC5190E5}"/>
              </a:ext>
            </a:extLst>
          </p:cNvPr>
          <p:cNvSpPr txBox="1"/>
          <p:nvPr/>
        </p:nvSpPr>
        <p:spPr>
          <a:xfrm>
            <a:off x="8276732" y="6457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88AF33-CD69-4EC6-A143-1EE1705C12AD}"/>
              </a:ext>
            </a:extLst>
          </p:cNvPr>
          <p:cNvSpPr txBox="1"/>
          <p:nvPr/>
        </p:nvSpPr>
        <p:spPr>
          <a:xfrm>
            <a:off x="4343400" y="64008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for any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blipFill>
                <a:blip r:embed="rId4"/>
                <a:stretch>
                  <a:fillRect l="-1416" t="-26667" r="-7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808080">
                      <a:lumMod val="50000"/>
                    </a:srgbClr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0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61490" y="461736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2-layer </a:t>
            </a:r>
            <a:r>
              <a:rPr lang="en-US" sz="3600" b="1" dirty="0" err="1"/>
              <a:t>ReLU</a:t>
            </a:r>
            <a:r>
              <a:rPr lang="en-US" sz="3600" b="1" dirty="0"/>
              <a:t> neural network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/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+mn-cs"/>
                  </a:rPr>
                  <a:t>Abuse of notation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blipFill>
                <a:blip r:embed="rId4"/>
                <a:stretch>
                  <a:fillRect l="-3340" t="-3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4200292" y="5309419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4352692" y="2661229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4352692" y="3813038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152" y="4993691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𝝓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For 1d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2d vector.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We use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𝜙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to denote its orientation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blipFill>
                <a:blip r:embed="rId6"/>
                <a:stretch>
                  <a:fillRect l="-2313" t="-6369" r="-1762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/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blipFill>
                <a:blip r:embed="rId8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5CA1B-0324-DD71-0D26-93598DA78F09}"/>
              </a:ext>
            </a:extLst>
          </p:cNvPr>
          <p:cNvCxnSpPr>
            <a:cxnSpLocks/>
          </p:cNvCxnSpPr>
          <p:nvPr/>
        </p:nvCxnSpPr>
        <p:spPr>
          <a:xfrm flipH="1">
            <a:off x="11011847" y="1900092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5C6AF3-D1C4-3C68-C2CB-0F928C67F9D8}"/>
              </a:ext>
            </a:extLst>
          </p:cNvPr>
          <p:cNvCxnSpPr>
            <a:cxnSpLocks/>
          </p:cNvCxnSpPr>
          <p:nvPr/>
        </p:nvCxnSpPr>
        <p:spPr>
          <a:xfrm>
            <a:off x="9975419" y="3330959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/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𝑤𝑥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710842"/>
                <a:ext cx="1905000" cy="646331"/>
              </a:xfrm>
              <a:prstGeom prst="rect">
                <a:avLst/>
              </a:prstGeom>
              <a:blipFill>
                <a:blip r:embed="rId9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D92A41A-86DB-F111-30DD-FC5F79741BD1}"/>
              </a:ext>
            </a:extLst>
          </p:cNvPr>
          <p:cNvSpPr txBox="1"/>
          <p:nvPr/>
        </p:nvSpPr>
        <p:spPr>
          <a:xfrm>
            <a:off x="9138340" y="4870139"/>
            <a:ext cx="283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Angle---Turning point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1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DBF-F788-0649-9007-7D90BA2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44" y="1079082"/>
            <a:ext cx="9399556" cy="55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121B8-A180-D045-ADD3-E0CC2A36C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6" r="1"/>
          <a:stretch/>
        </p:blipFill>
        <p:spPr>
          <a:xfrm>
            <a:off x="58035" y="5242513"/>
            <a:ext cx="2437567" cy="6572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58035" y="4152165"/>
            <a:ext cx="2001562" cy="995286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48" y="125913"/>
            <a:ext cx="10858752" cy="63405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Typical cases across the phase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DFEAE3-38FC-5B44-A854-486E6896B9A6}"/>
              </a:ext>
            </a:extLst>
          </p:cNvPr>
          <p:cNvSpPr txBox="1"/>
          <p:nvPr/>
        </p:nvSpPr>
        <p:spPr>
          <a:xfrm>
            <a:off x="3251873" y="81234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regime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C4854-81A5-284B-A728-52171204C534}"/>
              </a:ext>
            </a:extLst>
          </p:cNvPr>
          <p:cNvSpPr txBox="1"/>
          <p:nvPr/>
        </p:nvSpPr>
        <p:spPr>
          <a:xfrm>
            <a:off x="6405849" y="81234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critical regime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7304F-7A19-E142-9A01-0CDAE677DCD4}"/>
              </a:ext>
            </a:extLst>
          </p:cNvPr>
          <p:cNvSpPr txBox="1"/>
          <p:nvPr/>
        </p:nvSpPr>
        <p:spPr>
          <a:xfrm>
            <a:off x="9343835" y="813240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condensed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ADF44E-DF64-6842-A6E2-304CE4025F3F}"/>
                  </a:ext>
                </a:extLst>
              </p:cNvPr>
              <p:cNvSpPr txBox="1"/>
              <p:nvPr/>
            </p:nvSpPr>
            <p:spPr>
              <a:xfrm>
                <a:off x="1340841" y="1885572"/>
                <a:ext cx="9118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ADF44E-DF64-6842-A6E2-304CE4025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41" y="1885572"/>
                <a:ext cx="911853" cy="369332"/>
              </a:xfrm>
              <a:prstGeom prst="rect">
                <a:avLst/>
              </a:prstGeom>
              <a:blipFill>
                <a:blip r:embed="rId6"/>
                <a:stretch>
                  <a:fillRect l="-6849" r="-68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F5F685E5-F967-F7AB-FE9A-E1506D41BEC7}"/>
              </a:ext>
            </a:extLst>
          </p:cNvPr>
          <p:cNvSpPr/>
          <p:nvPr/>
        </p:nvSpPr>
        <p:spPr>
          <a:xfrm>
            <a:off x="200791" y="6494580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14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79B6EA0-B496-3BA0-8C1D-5E1C8244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1365A2-FE80-3AA4-C229-3D9F48B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32" y="1094271"/>
            <a:ext cx="4170135" cy="12730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60965-3847-6DCC-9288-847EE95C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77" y="2945484"/>
            <a:ext cx="6215743" cy="146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8E6B35F-A859-30DD-C06C-BF690FCBCE3A}"/>
              </a:ext>
            </a:extLst>
          </p:cNvPr>
          <p:cNvSpPr/>
          <p:nvPr/>
        </p:nvSpPr>
        <p:spPr>
          <a:xfrm>
            <a:off x="0" y="6408721"/>
            <a:ext cx="1189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 Luo#, ZQJ Xu#, Z Ma, Y Zhang*,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 diagram for two-layer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neural networks at infinite-width limit, JMLR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2020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9552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3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22104</TotalTime>
  <Words>1022</Words>
  <Application>Microsoft Office PowerPoint</Application>
  <PresentationFormat>宽屏</PresentationFormat>
  <Paragraphs>161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微软雅黑</vt:lpstr>
      <vt:lpstr>等线</vt:lpstr>
      <vt:lpstr>黑体</vt:lpstr>
      <vt:lpstr>Arial</vt:lpstr>
      <vt:lpstr>Book Antiqua</vt:lpstr>
      <vt:lpstr>Calibri</vt:lpstr>
      <vt:lpstr>Calibri Light</vt:lpstr>
      <vt:lpstr>Cambria Math</vt:lpstr>
      <vt:lpstr>Georgia</vt:lpstr>
      <vt:lpstr>Times New Roman</vt:lpstr>
      <vt:lpstr>1_自定义设计方案</vt:lpstr>
      <vt:lpstr>2_自定义设计方案</vt:lpstr>
      <vt:lpstr>Default Design</vt:lpstr>
      <vt:lpstr>Office Theme</vt:lpstr>
      <vt:lpstr>Office 主题​​</vt:lpstr>
      <vt:lpstr>神经网络的相图分析</vt:lpstr>
      <vt:lpstr>PowerPoint 演示文稿</vt:lpstr>
      <vt:lpstr>Phase diagram</vt:lpstr>
      <vt:lpstr>PowerPoint 演示文稿</vt:lpstr>
      <vt:lpstr>The key factors for regimes</vt:lpstr>
      <vt:lpstr>Linear approximation for wide NN</vt:lpstr>
      <vt:lpstr>2-layer ReLU neural network</vt:lpstr>
      <vt:lpstr>Typical cases across the phase diagram</vt:lpstr>
      <vt:lpstr>PowerPoint 演示文稿</vt:lpstr>
      <vt:lpstr>Setup</vt:lpstr>
      <vt:lpstr>Phase diagram</vt:lpstr>
      <vt:lpstr>Initialization methods with their scaling parameters</vt:lpstr>
      <vt:lpstr>Regime identification</vt:lpstr>
      <vt:lpstr>Regime identification through experiments</vt:lpstr>
      <vt:lpstr>Regime identification through experiments</vt:lpstr>
      <vt:lpstr>Regime separation -- theorems</vt:lpstr>
      <vt:lpstr>PowerPoint 演示文稿</vt:lpstr>
      <vt:lpstr>Phase diagram: condense in non-linear regime</vt:lpstr>
      <vt:lpstr>Linear  Regime</vt:lpstr>
      <vt:lpstr>Linear approximation for wide NN</vt:lpstr>
      <vt:lpstr>Critical  Regime</vt:lpstr>
      <vt:lpstr>Mean field regime</vt:lpstr>
      <vt:lpstr>Condensed  Regime</vt:lpstr>
      <vt:lpstr>Condensation 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197</cp:revision>
  <dcterms:created xsi:type="dcterms:W3CDTF">2020-06-05T07:59:29Z</dcterms:created>
  <dcterms:modified xsi:type="dcterms:W3CDTF">2023-11-10T01:26:48Z</dcterms:modified>
</cp:coreProperties>
</file>